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39"/>
  </p:notesMasterIdLst>
  <p:sldIdLst>
    <p:sldId id="281" r:id="rId2"/>
    <p:sldId id="308" r:id="rId3"/>
    <p:sldId id="282" r:id="rId4"/>
    <p:sldId id="299" r:id="rId5"/>
    <p:sldId id="300" r:id="rId6"/>
    <p:sldId id="301" r:id="rId7"/>
    <p:sldId id="320" r:id="rId8"/>
    <p:sldId id="283" r:id="rId9"/>
    <p:sldId id="284" r:id="rId10"/>
    <p:sldId id="306" r:id="rId11"/>
    <p:sldId id="304" r:id="rId12"/>
    <p:sldId id="286" r:id="rId13"/>
    <p:sldId id="287" r:id="rId14"/>
    <p:sldId id="288" r:id="rId15"/>
    <p:sldId id="290" r:id="rId16"/>
    <p:sldId id="302" r:id="rId17"/>
    <p:sldId id="285" r:id="rId18"/>
    <p:sldId id="307" r:id="rId19"/>
    <p:sldId id="313" r:id="rId20"/>
    <p:sldId id="316" r:id="rId21"/>
    <p:sldId id="317" r:id="rId22"/>
    <p:sldId id="314" r:id="rId23"/>
    <p:sldId id="315" r:id="rId24"/>
    <p:sldId id="309" r:id="rId25"/>
    <p:sldId id="310" r:id="rId26"/>
    <p:sldId id="291" r:id="rId27"/>
    <p:sldId id="311" r:id="rId28"/>
    <p:sldId id="292" r:id="rId29"/>
    <p:sldId id="293" r:id="rId30"/>
    <p:sldId id="298" r:id="rId31"/>
    <p:sldId id="294" r:id="rId32"/>
    <p:sldId id="296" r:id="rId33"/>
    <p:sldId id="295" r:id="rId34"/>
    <p:sldId id="305" r:id="rId35"/>
    <p:sldId id="319" r:id="rId36"/>
    <p:sldId id="318" r:id="rId37"/>
    <p:sldId id="27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1">
          <p15:clr>
            <a:srgbClr val="A4A3A4"/>
          </p15:clr>
        </p15:guide>
        <p15:guide id="2" orient="horz" pos="4175">
          <p15:clr>
            <a:srgbClr val="A4A3A4"/>
          </p15:clr>
        </p15:guide>
        <p15:guide id="3" orient="horz" pos="311">
          <p15:clr>
            <a:srgbClr val="A4A3A4"/>
          </p15:clr>
        </p15:guide>
        <p15:guide id="4" pos="5503">
          <p15:clr>
            <a:srgbClr val="A4A3A4"/>
          </p15:clr>
        </p15:guide>
        <p15:guide id="5" pos="317">
          <p15:clr>
            <a:srgbClr val="A4A3A4"/>
          </p15:clr>
        </p15:guide>
        <p15:guide id="6" pos="151">
          <p15:clr>
            <a:srgbClr val="A4A3A4"/>
          </p15:clr>
        </p15:guide>
        <p15:guide id="7" pos="558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2" autoAdjust="0"/>
    <p:restoredTop sz="93511" autoAdjust="0"/>
  </p:normalViewPr>
  <p:slideViewPr>
    <p:cSldViewPr snapToGrid="0" showGuides="1">
      <p:cViewPr>
        <p:scale>
          <a:sx n="135" d="100"/>
          <a:sy n="135" d="100"/>
        </p:scale>
        <p:origin x="856" y="144"/>
      </p:cViewPr>
      <p:guideLst>
        <p:guide orient="horz" pos="671"/>
        <p:guide orient="horz" pos="4175"/>
        <p:guide orient="horz" pos="311"/>
        <p:guide pos="5503"/>
        <p:guide pos="317"/>
        <p:guide pos="151"/>
        <p:guide pos="55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711594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5497444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710816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5496666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3618612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699592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THREE IMAGES –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706193"/>
            <a:ext cx="8434552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four images, captions and bullets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four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589851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5902307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graph, chart or table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606"/>
            <a:ext cx="8372901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an icon below to add a chart, graph, or table.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6318955"/>
            <a:ext cx="3711039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 smtClean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www.anl.gov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Suggested</a:t>
            </a:r>
            <a:r>
              <a:rPr lang="en-US" sz="1400" b="1" baseline="0" dirty="0" smtClean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 smtClean="0">
              <a:solidFill>
                <a:schemeClr val="bg1"/>
              </a:solidFill>
            </a:endParaRP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 smtClean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9144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372901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AND CONTENT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021" y="627296"/>
            <a:ext cx="1859645" cy="6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A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799" y="730250"/>
            <a:ext cx="618807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Optional one line subhead, </a:t>
            </a:r>
            <a:r>
              <a:rPr lang="en-US" dirty="0" err="1" smtClean="0"/>
              <a:t>url</a:t>
            </a:r>
            <a:r>
              <a:rPr lang="en-US" dirty="0" smtClean="0"/>
              <a:t> or date</a:t>
            </a: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020"/>
            <a:ext cx="9144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9144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B 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2"/>
            <a:ext cx="5851526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995"/>
            <a:ext cx="837290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79" y="167614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899574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726366"/>
            <a:ext cx="8452904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 cover option c 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4589246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899573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66274"/>
            <a:ext cx="8484914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 smtClean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 smtClean="0">
                <a:solidFill>
                  <a:srgbClr val="000000"/>
                </a:solidFill>
              </a:rPr>
              <a:t>fACILITY</a:t>
            </a:r>
            <a:r>
              <a:rPr lang="en-US" sz="1000" b="0" cap="all" dirty="0" smtClean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 smtClean="0">
                <a:solidFill>
                  <a:srgbClr val="000000"/>
                </a:solidFill>
              </a:rPr>
              <a:t>www.anl.gov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320210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59068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681606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116710"/>
            <a:ext cx="6776128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</a:t>
            </a:r>
            <a:br>
              <a:rPr lang="en-US" dirty="0" smtClean="0"/>
            </a:br>
            <a:r>
              <a:rPr lang="en-US" dirty="0" smtClean="0"/>
              <a:t>Cover option D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1229593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1605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0"/>
            <a:ext cx="8925873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 then right click image and “SEND IMAGE TO BACK”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9144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5042974"/>
            <a:ext cx="832104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Full-frame image layout  –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-1"/>
            <a:ext cx="8925873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one image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TWO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Three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four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572250"/>
            <a:ext cx="1371600" cy="209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3C05533-97EC-784F-AB51-A128C7962A82}" type="datetime1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CAWCR Seminar, April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3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72250"/>
            <a:ext cx="1371600" cy="2095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EB2FAF2-A0D7-A242-82BC-1C775A11A049}" type="datetime1">
              <a:rPr lang="en-US" altLang="en-US"/>
              <a:pPr/>
              <a:t>11/1/17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Scott Collis - An open framework for polarimetric radar measurement processing - AMS Radar 2015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29659-7A4E-B44D-9E19-D4A540D166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0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TITLE AND CONTENT 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50"/>
            <a:ext cx="8372901" cy="499714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445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with box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699995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79" y="4080588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4066957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731527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720414"/>
            <a:ext cx="202374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4" y="3290408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THREE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3304768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3" y="4872981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4856121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998349"/>
            <a:ext cx="41148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3998349"/>
            <a:ext cx="4097585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top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bottom HORIZONTAL</a:t>
            </a:r>
            <a:br>
              <a:rPr lang="en-US" dirty="0" smtClean="0"/>
            </a:br>
            <a:r>
              <a:rPr lang="en-US" dirty="0" smtClean="0"/>
              <a:t>WITH CAPTIONS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5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89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1160" y="6436886"/>
            <a:ext cx="769422" cy="2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72901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Headline in all caps </a:t>
            </a:r>
            <a:r>
              <a:rPr lang="en-US" dirty="0" err="1" smtClean="0"/>
              <a:t>28pt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preferred as one or two 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9995"/>
            <a:ext cx="8372901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 smtClean="0"/>
              <a:t>Click to add 1st-level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73709"/>
            <a:ext cx="4572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09" r:id="rId10"/>
    <p:sldLayoutId id="2147483695" r:id="rId11"/>
    <p:sldLayoutId id="2147483739" r:id="rId12"/>
    <p:sldLayoutId id="2147483696" r:id="rId13"/>
    <p:sldLayoutId id="2147483689" r:id="rId14"/>
    <p:sldLayoutId id="2147483710" r:id="rId15"/>
    <p:sldLayoutId id="2147483706" r:id="rId16"/>
    <p:sldLayoutId id="2147483704" r:id="rId17"/>
    <p:sldLayoutId id="2147483769" r:id="rId18"/>
    <p:sldLayoutId id="2147483770" r:id="rId19"/>
    <p:sldLayoutId id="2147483771" r:id="rId20"/>
    <p:sldLayoutId id="2147483772" r:id="rId21"/>
    <p:sldLayoutId id="2147483761" r:id="rId22"/>
    <p:sldLayoutId id="2147483762" r:id="rId23"/>
    <p:sldLayoutId id="2147483763" r:id="rId24"/>
    <p:sldLayoutId id="2147483765" r:id="rId25"/>
    <p:sldLayoutId id="2147483766" r:id="rId26"/>
    <p:sldLayoutId id="2147483775" r:id="rId27"/>
    <p:sldLayoutId id="2147483776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gif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tiff"/><Relationship Id="rId3" Type="http://schemas.openxmlformats.org/officeDocument/2006/relationships/image" Target="../media/image5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tiff"/><Relationship Id="rId3" Type="http://schemas.openxmlformats.org/officeDocument/2006/relationships/image" Target="../media/image6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jpeg"/><Relationship Id="rId6" Type="http://schemas.openxmlformats.org/officeDocument/2006/relationships/image" Target="../media/image67.tiff"/><Relationship Id="rId7" Type="http://schemas.openxmlformats.org/officeDocument/2006/relationships/image" Target="../media/image68.tiff"/><Relationship Id="rId8" Type="http://schemas.openxmlformats.org/officeDocument/2006/relationships/image" Target="../media/image69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.emf"/><Relationship Id="rId5" Type="http://schemas.openxmlformats.org/officeDocument/2006/relationships/image" Target="../media/image9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ametsoc.org/doi/abs/10.1175/JCLI-D-14-00475.1" TargetMode="External"/><Relationship Id="rId4" Type="http://schemas.openxmlformats.org/officeDocument/2006/relationships/hyperlink" Target="https://doi.org/10.1175/JCLI-D-14-00475.1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Science and Code: Building Knowledge Beyond the Case Study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900" y="4528083"/>
            <a:ext cx="7951724" cy="393700"/>
          </a:xfrm>
        </p:spPr>
        <p:txBody>
          <a:bodyPr>
            <a:normAutofit/>
          </a:bodyPr>
          <a:lstStyle/>
          <a:p>
            <a:r>
              <a:rPr lang="en-US" dirty="0" smtClean="0"/>
              <a:t>Scott Collis</a:t>
            </a:r>
            <a:endParaRPr lang="en-US" baseline="30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69900" y="4960384"/>
            <a:ext cx="4065524" cy="914400"/>
          </a:xfrm>
        </p:spPr>
        <p:txBody>
          <a:bodyPr>
            <a:normAutofit/>
          </a:bodyPr>
          <a:lstStyle/>
          <a:p>
            <a:r>
              <a:rPr lang="en-US" sz="1200" dirty="0" smtClean="0"/>
              <a:t>Argonne </a:t>
            </a:r>
            <a:r>
              <a:rPr lang="en-US" sz="1200" dirty="0" smtClean="0"/>
              <a:t>National Laboratory</a:t>
            </a:r>
          </a:p>
          <a:p>
            <a:endParaRPr lang="en-US" sz="12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Perdue EAPS Seminar. Thursday November 2</a:t>
            </a:r>
            <a:r>
              <a:rPr lang="en-US" baseline="30000" dirty="0" smtClean="0"/>
              <a:t>nd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i="1" dirty="0" smtClean="0"/>
              <a:t>A talk in three parts</a:t>
            </a:r>
            <a:r>
              <a:rPr lang="mr-IN" i="1" dirty="0" smtClean="0"/>
              <a:t>…</a:t>
            </a:r>
            <a:r>
              <a:rPr lang="en-US" i="1" dirty="0" smtClean="0"/>
              <a:t>..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31799" y="5121963"/>
            <a:ext cx="7951724" cy="393700"/>
          </a:xfrm>
        </p:spPr>
        <p:txBody>
          <a:bodyPr>
            <a:normAutofit/>
          </a:bodyPr>
          <a:lstStyle/>
          <a:p>
            <a:r>
              <a:rPr lang="en-US" i="1" dirty="0" smtClean="0"/>
              <a:t>and many others</a:t>
            </a:r>
            <a:r>
              <a:rPr lang="mr-IN" i="1" dirty="0" smtClean="0"/>
              <a:t>…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164527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0914" y="3908907"/>
            <a:ext cx="3048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activity of US DoE that brings instrument science, process science and climate modelling under one tent.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order to accelerate development progress for the Accelerated Model for Climate and Energy (ACME) an activity was formed that encompasses most climate science activities within DoE.</a:t>
            </a:r>
          </a:p>
          <a:p>
            <a:r>
              <a:rPr lang="en-US" dirty="0" smtClean="0"/>
              <a:t>This forms teams that explicitly includes members from both measurement and modeling.</a:t>
            </a:r>
          </a:p>
          <a:p>
            <a:r>
              <a:rPr lang="en-US" dirty="0" smtClean="0"/>
              <a:t>One activity focuses on the use of regionally refined meshes to test new parameterizations to be used tomorrow on the computers of today.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Model Development and Validation (CMDV)</a:t>
            </a:r>
            <a:endParaRPr lang="en-US" dirty="0"/>
          </a:p>
        </p:txBody>
      </p:sp>
      <p:sp>
        <p:nvSpPr>
          <p:cNvPr id="9" name="AutoShape 2" descr="wpx4v0a.mesh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733625"/>
            <a:ext cx="4424426" cy="22814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4249" y="5768528"/>
            <a:ext cx="493611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The dynamical and microphysical properties of wet season convection in Darwin as a function of wet season regime.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b="1" dirty="0"/>
              <a:t>Robert Jackson</a:t>
            </a:r>
            <a:r>
              <a:rPr lang="en-US" sz="1100" dirty="0"/>
              <a:t>, Scott Collis, Alain </a:t>
            </a:r>
            <a:r>
              <a:rPr lang="en-US" sz="1100" dirty="0" err="1"/>
              <a:t>Protat</a:t>
            </a:r>
            <a:r>
              <a:rPr lang="en-US" sz="1100" dirty="0"/>
              <a:t>, Leon </a:t>
            </a:r>
            <a:r>
              <a:rPr lang="en-US" sz="1100" dirty="0" err="1"/>
              <a:t>Majewski</a:t>
            </a:r>
            <a:r>
              <a:rPr lang="en-US" sz="1100" dirty="0"/>
              <a:t>, Valentin </a:t>
            </a:r>
            <a:r>
              <a:rPr lang="en-US" sz="1100" dirty="0" err="1"/>
              <a:t>Louf</a:t>
            </a:r>
            <a:r>
              <a:rPr lang="en-US" sz="1100" dirty="0"/>
              <a:t>, Corey Potvin, and Timothy Lang</a:t>
            </a:r>
            <a:br>
              <a:rPr lang="en-US" sz="1100" dirty="0"/>
            </a:br>
            <a:r>
              <a:rPr lang="en-US" sz="1100" dirty="0"/>
              <a:t>Thu, 27 Apr, 17:30–19:00, Hall X5, X5.152</a:t>
            </a:r>
          </a:p>
        </p:txBody>
      </p:sp>
    </p:spTree>
    <p:extLst>
      <p:ext uri="{BB962C8B-B14F-4D97-AF65-F5344CB8AC3E}">
        <p14:creationId xmlns:p14="http://schemas.microsoft.com/office/powerpoint/2010/main" val="17916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convective sandbox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Darwin is located in Northern Australia, 11 degrees south. </a:t>
            </a:r>
          </a:p>
          <a:p>
            <a:r>
              <a:rPr lang="en-US" dirty="0" smtClean="0"/>
              <a:t>Shallow ocean -&gt; SSTs ~30c.</a:t>
            </a:r>
          </a:p>
          <a:p>
            <a:r>
              <a:rPr lang="en-US" dirty="0" smtClean="0"/>
              <a:t>Variety of meteorological influences:</a:t>
            </a:r>
          </a:p>
          <a:p>
            <a:pPr lvl="1"/>
            <a:r>
              <a:rPr lang="en-US" dirty="0" smtClean="0"/>
              <a:t>Equatorial waves/MJO</a:t>
            </a:r>
          </a:p>
          <a:p>
            <a:pPr lvl="1"/>
            <a:r>
              <a:rPr lang="en-US" dirty="0" smtClean="0"/>
              <a:t>Land mass interaction, extended dry season, monsoons from the north. </a:t>
            </a:r>
          </a:p>
          <a:p>
            <a:pPr lvl="1"/>
            <a:r>
              <a:rPr lang="en-US" dirty="0" smtClean="0"/>
              <a:t>Local coastline impacts for convective triggering in conditionally unstable regimes.</a:t>
            </a:r>
          </a:p>
          <a:p>
            <a:r>
              <a:rPr lang="en-US" dirty="0" smtClean="0"/>
              <a:t>Ideally suited for regime classification, highly distinct </a:t>
            </a:r>
            <a:r>
              <a:rPr lang="en-US" dirty="0" err="1" smtClean="0"/>
              <a:t>forcings</a:t>
            </a:r>
            <a:r>
              <a:rPr lang="en-US" dirty="0" smtClean="0"/>
              <a:t> and atmospheric response.  </a:t>
            </a:r>
          </a:p>
          <a:p>
            <a:pPr lvl="1"/>
            <a:endParaRPr lang="en-US" dirty="0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Darwin, Australia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590" y="274638"/>
            <a:ext cx="3839213" cy="3042184"/>
          </a:xfrm>
          <a:prstGeom prst="rect">
            <a:avLst/>
          </a:prstGeom>
        </p:spPr>
      </p:pic>
      <p:pic>
        <p:nvPicPr>
          <p:cNvPr id="1026" name="Picture 2" descr="mage result for darwin arm sit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8671" y="3381984"/>
            <a:ext cx="3048064" cy="28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long term, regular, measure of tropical rainfall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4607169" cy="4422775"/>
          </a:xfrm>
        </p:spPr>
        <p:txBody>
          <a:bodyPr/>
          <a:lstStyle/>
          <a:p>
            <a:r>
              <a:rPr lang="en-US" dirty="0" smtClean="0"/>
              <a:t>Modified </a:t>
            </a:r>
            <a:r>
              <a:rPr lang="en-US" smtClean="0"/>
              <a:t>EEC 250kw Magnetron </a:t>
            </a:r>
            <a:r>
              <a:rPr lang="en-US" dirty="0" smtClean="0"/>
              <a:t>based C-Band Doppler radar to dual pol.</a:t>
            </a:r>
          </a:p>
          <a:p>
            <a:r>
              <a:rPr lang="en-US" dirty="0" smtClean="0"/>
              <a:t>Linear pol (ATAR), in-house signal processing.</a:t>
            </a:r>
          </a:p>
          <a:p>
            <a:r>
              <a:rPr lang="en-US" dirty="0" smtClean="0"/>
              <a:t>Moved to current location, 23km from Darwin at the start of the 1998 wet season. </a:t>
            </a:r>
          </a:p>
          <a:p>
            <a:r>
              <a:rPr lang="en-US" dirty="0" smtClean="0"/>
              <a:t>Ten minute heartbeat:</a:t>
            </a:r>
          </a:p>
          <a:p>
            <a:pPr lvl="1"/>
            <a:r>
              <a:rPr lang="en-US" dirty="0" smtClean="0"/>
              <a:t>Long range surveillance scan</a:t>
            </a:r>
          </a:p>
          <a:p>
            <a:pPr lvl="1"/>
            <a:r>
              <a:rPr lang="en-US" dirty="0" smtClean="0"/>
              <a:t>18 tilt volume</a:t>
            </a:r>
          </a:p>
          <a:p>
            <a:pPr lvl="1"/>
            <a:r>
              <a:rPr lang="en-US" dirty="0" smtClean="0"/>
              <a:t>RHI (Over ARM site and Profiler)</a:t>
            </a:r>
          </a:p>
          <a:p>
            <a:pPr lvl="1"/>
            <a:r>
              <a:rPr lang="en-US" dirty="0" smtClean="0"/>
              <a:t>Vertically pointing ”Bird bath”</a:t>
            </a:r>
          </a:p>
          <a:p>
            <a:r>
              <a:rPr lang="en-US" dirty="0" smtClean="0"/>
              <a:t>307,219 files collected, four different formats, ~6TB data. </a:t>
            </a:r>
          </a:p>
          <a:p>
            <a:r>
              <a:rPr lang="en-US" dirty="0" smtClean="0"/>
              <a:t>See Keenan et al 1998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C-Band dual </a:t>
            </a:r>
            <a:r>
              <a:rPr lang="en-US" dirty="0" err="1" smtClean="0"/>
              <a:t>Polarimetric</a:t>
            </a:r>
            <a:r>
              <a:rPr lang="en-US" dirty="0" smtClean="0"/>
              <a:t> Radar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6219793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Keenan, T., Glasson, K., Cummings, F., Bird, T.S., Keeler, J., Lutz, J., 1998. The BMRC/NCAR C-Band </a:t>
            </a:r>
            <a:r>
              <a:rPr lang="en-US" sz="900" dirty="0" err="1"/>
              <a:t>Polarimetric</a:t>
            </a:r>
            <a:r>
              <a:rPr lang="en-US" sz="900" dirty="0"/>
              <a:t> (C-POL) Radar System. J. Atmos. Oceanic Technol. 15, 871–886. doi:10.1175/1520-0426(1998)015&lt;0871:TBNCBP&gt;2.0.CO;2</a:t>
            </a:r>
            <a:endParaRPr lang="en-US" sz="900" dirty="0">
              <a:effectLst/>
            </a:endParaRPr>
          </a:p>
        </p:txBody>
      </p:sp>
      <p:pic>
        <p:nvPicPr>
          <p:cNvPr id="3074" name="Picture 2" descr="ttps://www.arm.gov/images/cms/cpol-radiom.jp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18560" y="1574087"/>
            <a:ext cx="2994997" cy="47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184593"/>
            <a:ext cx="8372901" cy="499715"/>
          </a:xfrm>
        </p:spPr>
        <p:txBody>
          <a:bodyPr/>
          <a:lstStyle/>
          <a:p>
            <a:r>
              <a:rPr lang="en-US" dirty="0" smtClean="0"/>
              <a:t>Radar science as a team sport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5830" y="1482576"/>
            <a:ext cx="3927570" cy="4422775"/>
          </a:xfrm>
        </p:spPr>
        <p:txBody>
          <a:bodyPr/>
          <a:lstStyle/>
          <a:p>
            <a:r>
              <a:rPr lang="en-US" sz="1600" dirty="0" smtClean="0"/>
              <a:t>Collaboration between Argonne, Australian Bureau of Mereology and Brookhaven.</a:t>
            </a:r>
          </a:p>
          <a:p>
            <a:r>
              <a:rPr lang="en-US" sz="1600" dirty="0" smtClean="0"/>
              <a:t>We use the Corrected Moments in Antenna Coordinates (CMAC2.0) approach, this uses the Python-ARM Radar Toolkit (</a:t>
            </a:r>
            <a:r>
              <a:rPr lang="en-US" sz="1600" dirty="0" err="1" smtClean="0"/>
              <a:t>Py</a:t>
            </a:r>
            <a:r>
              <a:rPr lang="en-US" sz="1600" dirty="0" smtClean="0"/>
              <a:t>-ART) and computing gate-ID on the raw data to avoid arbitrary conditional applications.</a:t>
            </a:r>
          </a:p>
          <a:p>
            <a:r>
              <a:rPr lang="en-US" sz="1600" dirty="0" smtClean="0"/>
              <a:t>Steps are:</a:t>
            </a:r>
          </a:p>
          <a:p>
            <a:pPr lvl="1"/>
            <a:r>
              <a:rPr lang="en-US" sz="1600" dirty="0" smtClean="0"/>
              <a:t>Ingest, read sounding and retrieve texture and Gate-</a:t>
            </a:r>
            <a:r>
              <a:rPr lang="en-US" sz="1600" dirty="0" err="1" smtClean="0"/>
              <a:t>iD</a:t>
            </a:r>
            <a:endParaRPr lang="en-US" sz="1600" dirty="0" smtClean="0"/>
          </a:p>
          <a:p>
            <a:pPr lvl="1"/>
            <a:r>
              <a:rPr lang="en-US" sz="1600" dirty="0" smtClean="0"/>
              <a:t>ZDR and Z offset (Birdbath, RCA)</a:t>
            </a:r>
          </a:p>
          <a:p>
            <a:pPr lvl="1"/>
            <a:r>
              <a:rPr lang="en-US" sz="1600" dirty="0" smtClean="0"/>
              <a:t>KDP by </a:t>
            </a:r>
            <a:r>
              <a:rPr lang="en-US" sz="1600" dirty="0" err="1" smtClean="0"/>
              <a:t>Bringi</a:t>
            </a:r>
            <a:r>
              <a:rPr lang="en-US" sz="1600" dirty="0" smtClean="0"/>
              <a:t>, </a:t>
            </a:r>
            <a:r>
              <a:rPr lang="en-US" sz="1600" dirty="0" err="1" smtClean="0"/>
              <a:t>Giangrande</a:t>
            </a:r>
            <a:r>
              <a:rPr lang="en-US" sz="1600" dirty="0" smtClean="0"/>
              <a:t> and </a:t>
            </a:r>
            <a:r>
              <a:rPr lang="en-US" sz="1600" dirty="0" err="1" smtClean="0"/>
              <a:t>Maesaka</a:t>
            </a:r>
            <a:r>
              <a:rPr lang="en-US" sz="1600" dirty="0" smtClean="0"/>
              <a:t> methods.</a:t>
            </a:r>
            <a:r>
              <a:rPr lang="en-US" sz="1600" dirty="0"/>
              <a:t> </a:t>
            </a:r>
          </a:p>
          <a:p>
            <a:r>
              <a:rPr lang="en-US" sz="1600" dirty="0" smtClean="0"/>
              <a:t>Gates over instruments saved, QVP calculated. </a:t>
            </a:r>
          </a:p>
          <a:p>
            <a:r>
              <a:rPr lang="en-US" sz="1600" dirty="0" smtClean="0"/>
              <a:t>All synchronized by using GitHub and Anaconda Python working environments. Data in Chicago and Melbourne. 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and </a:t>
            </a:r>
            <a:br>
              <a:rPr lang="en-US" dirty="0" smtClean="0"/>
            </a:br>
            <a:r>
              <a:rPr lang="en-US" dirty="0" smtClean="0"/>
              <a:t>adding value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11" t="6645" r="10701" b="9320"/>
          <a:stretch/>
        </p:blipFill>
        <p:spPr>
          <a:xfrm>
            <a:off x="4304671" y="914218"/>
            <a:ext cx="4839329" cy="36106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15617" y="260707"/>
            <a:ext cx="4771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/EVS-ATMOS/CABABORR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605870"/>
            <a:ext cx="4487021" cy="23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49891"/>
            <a:ext cx="9144000" cy="2408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9000"/>
            <a:ext cx="9144000" cy="2533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4" y="72970"/>
            <a:ext cx="9144000" cy="23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5300" y="-92130"/>
            <a:ext cx="4978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radars are </a:t>
            </a:r>
            <a:br>
              <a:rPr lang="en-US" dirty="0" smtClean="0"/>
            </a:br>
            <a:r>
              <a:rPr lang="en-US" dirty="0" smtClean="0"/>
              <a:t>better than one!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42795"/>
            <a:ext cx="4023360" cy="4422775"/>
          </a:xfrm>
        </p:spPr>
        <p:txBody>
          <a:bodyPr/>
          <a:lstStyle/>
          <a:p>
            <a:r>
              <a:rPr lang="en-US" altLang="en-US" dirty="0" smtClean="0"/>
              <a:t>There is a </a:t>
            </a:r>
            <a:r>
              <a:rPr lang="en-US" altLang="en-US" dirty="0" err="1" smtClean="0"/>
              <a:t>doppler</a:t>
            </a:r>
            <a:r>
              <a:rPr lang="en-US" altLang="en-US" dirty="0" smtClean="0"/>
              <a:t> C-Band 30km from CPOL. </a:t>
            </a:r>
          </a:p>
          <a:p>
            <a:r>
              <a:rPr lang="en-US" altLang="en-US" dirty="0" smtClean="0"/>
              <a:t>Use NASA Multi-</a:t>
            </a:r>
            <a:r>
              <a:rPr lang="en-US" altLang="en-US" dirty="0" err="1" smtClean="0"/>
              <a:t>Dop</a:t>
            </a:r>
            <a:r>
              <a:rPr lang="en-US" altLang="en-US" dirty="0" smtClean="0"/>
              <a:t> to do ~ 3DVAR retrievals. </a:t>
            </a:r>
          </a:p>
          <a:p>
            <a:r>
              <a:rPr lang="en-US" altLang="en-US" dirty="0" err="1" smtClean="0"/>
              <a:t>Variationally</a:t>
            </a:r>
            <a:r>
              <a:rPr lang="en-US" altLang="en-US" dirty="0" smtClean="0"/>
              <a:t> </a:t>
            </a:r>
            <a:r>
              <a:rPr lang="en-US" altLang="en-US" dirty="0"/>
              <a:t>retrieve three dimensional wind field by  using a gradient conjugate algorithm to minimize a cost function involving:</a:t>
            </a:r>
          </a:p>
          <a:p>
            <a:pPr lvl="1"/>
            <a:r>
              <a:rPr lang="en-US" altLang="en-US" dirty="0"/>
              <a:t>Cost due to disagreement between projected radial field of the guess and radar radial velocities.</a:t>
            </a:r>
          </a:p>
          <a:p>
            <a:pPr lvl="1"/>
            <a:r>
              <a:rPr lang="en-US" altLang="en-US" dirty="0"/>
              <a:t>Roughness cost.</a:t>
            </a:r>
          </a:p>
          <a:p>
            <a:pPr lvl="1"/>
            <a:r>
              <a:rPr lang="en-US" altLang="en-US" dirty="0"/>
              <a:t>Cost due to w guess violating the </a:t>
            </a:r>
            <a:r>
              <a:rPr lang="en-US" altLang="en-US" dirty="0" err="1"/>
              <a:t>anelastic</a:t>
            </a:r>
            <a:r>
              <a:rPr lang="en-US" altLang="en-US" dirty="0"/>
              <a:t> mass continuity equation</a:t>
            </a:r>
            <a:endParaRPr lang="en-US" dirty="0"/>
          </a:p>
        </p:txBody>
      </p:sp>
      <p:pic>
        <p:nvPicPr>
          <p:cNvPr id="6" name="Picture 5" descr="P003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8221" y="3592214"/>
            <a:ext cx="4227818" cy="21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267028"/>
              </p:ext>
            </p:extLst>
          </p:nvPr>
        </p:nvGraphicFramePr>
        <p:xfrm>
          <a:off x="1118925" y="5363889"/>
          <a:ext cx="2284676" cy="83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5" imgW="1143276" imgH="419146" progId="Equation.3">
                  <p:embed/>
                </p:oleObj>
              </mc:Choice>
              <mc:Fallback>
                <p:oleObj name="Equation" r:id="rId5" imgW="1143276" imgH="4191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925" y="5363889"/>
                        <a:ext cx="2284676" cy="838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547997" y="5715027"/>
            <a:ext cx="46682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github.com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nasa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MultiDop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4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 at scale with </a:t>
            </a:r>
            <a:r>
              <a:rPr lang="en-US" dirty="0" err="1" smtClean="0"/>
              <a:t>Dask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40,000 Multi Doppler retrievals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78108" y="2386187"/>
            <a:ext cx="4046537" cy="2969401"/>
          </a:xfrm>
          <a:prstGeom prst="rect">
            <a:avLst/>
          </a:prstGeom>
        </p:spPr>
      </p:pic>
      <p:pic>
        <p:nvPicPr>
          <p:cNvPr id="14" name="Picture 2" descr="w pdfs MJO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0600" y="1418605"/>
            <a:ext cx="4123377" cy="50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 pdfs MJO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69497" y="1847618"/>
            <a:ext cx="1269980" cy="117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5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Open radar data as a service.. Our day job.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 am the “Translator” for ARM’s C and X band radars that target precipitation processes. </a:t>
            </a:r>
          </a:p>
          <a:p>
            <a:r>
              <a:rPr lang="en-US" dirty="0" smtClean="0"/>
              <a:t>ARM, the Atmospheric Radiation Measurement Program is a user facility administered by the DoE Office of Science and run by a consortium of DoE labs.</a:t>
            </a:r>
          </a:p>
          <a:p>
            <a:r>
              <a:rPr lang="en-US" dirty="0" smtClean="0"/>
              <a:t>ARM’s goal is to produce data that is used to improve the representation of </a:t>
            </a:r>
            <a:r>
              <a:rPr lang="en-US" dirty="0" err="1" smtClean="0"/>
              <a:t>radiatively</a:t>
            </a:r>
            <a:r>
              <a:rPr lang="en-US" dirty="0" smtClean="0"/>
              <a:t> important species in models across scales. </a:t>
            </a:r>
          </a:p>
          <a:p>
            <a:r>
              <a:rPr lang="en-US" dirty="0" smtClean="0"/>
              <a:t>ARM runs three fixed sites (Northern Oklahoma, Azores and Alaska) and three mobile facilities.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Two: The present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630363"/>
            <a:ext cx="4222750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First, create the best radar data..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3721100" cy="4422775"/>
          </a:xfrm>
        </p:spPr>
        <p:txBody>
          <a:bodyPr/>
          <a:lstStyle/>
          <a:p>
            <a:r>
              <a:rPr lang="en-US" dirty="0" smtClean="0"/>
              <a:t>Raw radar data is.. Well.. Very raw. </a:t>
            </a:r>
          </a:p>
          <a:p>
            <a:r>
              <a:rPr lang="en-US" dirty="0" smtClean="0"/>
              <a:t>We alluded to our processing chain earlier on.. Here we give more detail.</a:t>
            </a:r>
          </a:p>
          <a:p>
            <a:r>
              <a:rPr lang="en-US" dirty="0" smtClean="0"/>
              <a:t>Corrected Moments in Antenna Coordinates is, by nature, a </a:t>
            </a:r>
            <a:r>
              <a:rPr lang="en-US" dirty="0" err="1" smtClean="0"/>
              <a:t>Py</a:t>
            </a:r>
            <a:r>
              <a:rPr lang="en-US" dirty="0" smtClean="0"/>
              <a:t>-ART way of approaching radar processing.</a:t>
            </a:r>
          </a:p>
          <a:p>
            <a:r>
              <a:rPr lang="en-US" dirty="0" smtClean="0"/>
              <a:t>The key is the first step is to try to characterize the nature of the </a:t>
            </a:r>
            <a:r>
              <a:rPr lang="en-US" dirty="0" err="1" smtClean="0"/>
              <a:t>scatterer</a:t>
            </a:r>
            <a:r>
              <a:rPr lang="en-US" dirty="0" smtClean="0"/>
              <a:t> first and use that as an input to down stream processing.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value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349056"/>
            <a:ext cx="4816942" cy="47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395288" y="71302"/>
            <a:ext cx="8372901" cy="828948"/>
          </a:xfrm>
        </p:spPr>
        <p:txBody>
          <a:bodyPr/>
          <a:lstStyle/>
          <a:p>
            <a:r>
              <a:rPr lang="en-US" altLang="en-US"/>
              <a:t>Texture calculation using circular statistics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sz="half" idx="1"/>
          </p:nvPr>
        </p:nvSpPr>
        <p:spPr>
          <a:xfrm>
            <a:off x="357188" y="960438"/>
            <a:ext cx="4038600" cy="4525962"/>
          </a:xfrm>
        </p:spPr>
        <p:txBody>
          <a:bodyPr/>
          <a:lstStyle/>
          <a:p>
            <a:r>
              <a:rPr lang="en-US" altLang="en-US" dirty="0"/>
              <a:t>Magnetron systems have randomized phase on transmit. </a:t>
            </a:r>
          </a:p>
          <a:p>
            <a:r>
              <a:rPr lang="en-US" altLang="en-US" dirty="0"/>
              <a:t>The texture of radial velocity is an ideal indicator of the existence of a valid first trip echo.</a:t>
            </a:r>
          </a:p>
          <a:p>
            <a:r>
              <a:rPr lang="en-US" altLang="en-US" dirty="0"/>
              <a:t>We want to work on the pre-</a:t>
            </a:r>
            <a:r>
              <a:rPr lang="en-US" altLang="en-US" dirty="0" err="1"/>
              <a:t>dealiased</a:t>
            </a:r>
            <a:r>
              <a:rPr lang="en-US" altLang="en-US" dirty="0"/>
              <a:t> data and the aliasing jump will cause false texture.</a:t>
            </a:r>
          </a:p>
          <a:p>
            <a:r>
              <a:rPr lang="en-US" altLang="en-US" dirty="0"/>
              <a:t>Answer: Calculate texture using circular statistics so going through </a:t>
            </a:r>
            <a:r>
              <a:rPr lang="en-US" altLang="en-US" dirty="0" err="1"/>
              <a:t>nyquist</a:t>
            </a:r>
            <a:r>
              <a:rPr lang="en-US" altLang="en-US" dirty="0"/>
              <a:t> is just going through </a:t>
            </a:r>
          </a:p>
          <a:p>
            <a:r>
              <a:rPr lang="en-US" altLang="en-US" dirty="0" err="1"/>
              <a:t>Scipy’s</a:t>
            </a:r>
            <a:r>
              <a:rPr lang="en-US" altLang="en-US" dirty="0"/>
              <a:t> </a:t>
            </a:r>
            <a:r>
              <a:rPr lang="en-US" altLang="en-US" dirty="0" err="1"/>
              <a:t>ndimage</a:t>
            </a:r>
            <a:r>
              <a:rPr lang="en-US" altLang="en-US" dirty="0"/>
              <a:t> module is then used to convolve this with the radar image.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65BF623-8B43-D745-860C-E16F6D9300EE}" type="slidenum">
              <a:rPr lang="en-US" altLang="en-US" sz="900">
                <a:latin typeface="Calibri" charset="0"/>
              </a:rPr>
              <a:pPr/>
              <a:t>19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27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3713" y="4975225"/>
            <a:ext cx="3987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2"/>
          <p:cNvSpPr>
            <a:spLocks noChangeArrowheads="1"/>
          </p:cNvSpPr>
          <p:nvPr/>
        </p:nvSpPr>
        <p:spPr bwMode="auto">
          <a:xfrm>
            <a:off x="2590800" y="6145213"/>
            <a:ext cx="548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/>
              <a:t>https://</a:t>
            </a:r>
            <a:r>
              <a:rPr lang="en-US" altLang="en-US" sz="1800" dirty="0" err="1"/>
              <a:t>en.wikipedia.org</a:t>
            </a:r>
            <a:r>
              <a:rPr lang="en-US" altLang="en-US" sz="1800" dirty="0"/>
              <a:t>/wiki/</a:t>
            </a:r>
            <a:r>
              <a:rPr lang="en-US" altLang="en-US" sz="1800" dirty="0" err="1"/>
              <a:t>Directional_statistics</a:t>
            </a:r>
            <a:endParaRPr lang="en-US" altLang="en-US" sz="1800" dirty="0"/>
          </a:p>
        </p:txBody>
      </p:sp>
      <p:pic>
        <p:nvPicPr>
          <p:cNvPr id="3277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476250"/>
            <a:ext cx="4016375" cy="556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2521" y="3889570"/>
            <a:ext cx="40798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00" y="1358900"/>
            <a:ext cx="7639362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AF847CF-B039-FD46-9BF3-EF3AF029EC4B}" type="slidenum">
              <a:rPr lang="en-US" altLang="en-US" sz="900">
                <a:latin typeface="Calibri" charset="0"/>
              </a:rPr>
              <a:pPr/>
              <a:t>20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072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1788" y="914400"/>
            <a:ext cx="5946775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Scott Collis - An open framework for polarimetric radar measurement processing - AMS Radar 2015</a:t>
            </a:r>
            <a:endParaRPr lang="en-US" dirty="0"/>
          </a:p>
        </p:txBody>
      </p:sp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DDA10B-52E7-934D-9DC2-CF075B17899A}" type="slidenum">
              <a:rPr lang="en-US" altLang="en-US" sz="900">
                <a:latin typeface="Calibri" charset="0"/>
              </a:rPr>
              <a:pPr/>
              <a:t>21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174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587375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6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6B15D1C-D9CC-B74E-B57A-006F7F4BE3AE}" type="slidenum">
              <a:rPr lang="en-US" altLang="en-US" sz="900">
                <a:latin typeface="Calibri" charset="0"/>
              </a:rPr>
              <a:pPr/>
              <a:t>22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37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620713"/>
            <a:ext cx="64897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5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Enter texture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FAEBBB3-477B-7A43-9BDE-1F40E0E85CEA}" type="slidenum">
              <a:rPr lang="en-US" altLang="en-US" sz="900">
                <a:latin typeface="Calibri" charset="0"/>
              </a:rPr>
              <a:pPr/>
              <a:t>23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48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990600"/>
            <a:ext cx="80391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1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But, unlike others we do it on the raw data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logic based Gate ID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813" y="4218770"/>
            <a:ext cx="6649573" cy="2639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954" y="1588306"/>
            <a:ext cx="6422432" cy="26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9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Cat videos to the rescue!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One advantage to working in the Python ecosystem is that we get to use tools developed by people with bigger problems than us. </a:t>
            </a:r>
          </a:p>
          <a:p>
            <a:r>
              <a:rPr lang="en-US" dirty="0" smtClean="0"/>
              <a:t>Radar data is pleasantly parallel if you can treat each volume independently.</a:t>
            </a:r>
          </a:p>
          <a:p>
            <a:r>
              <a:rPr lang="en-US" dirty="0" smtClean="0"/>
              <a:t>ARM has worked with Oak Ridge National Lab to build a 1024 core memory rich (8GB/core) cluster.</a:t>
            </a:r>
          </a:p>
          <a:p>
            <a:r>
              <a:rPr lang="en-US" dirty="0" smtClean="0"/>
              <a:t>We have used two distributed computing packages, </a:t>
            </a:r>
            <a:r>
              <a:rPr lang="en-US" dirty="0" err="1" smtClean="0"/>
              <a:t>Dask</a:t>
            </a:r>
            <a:r>
              <a:rPr lang="en-US" dirty="0" smtClean="0"/>
              <a:t> and </a:t>
            </a:r>
            <a:r>
              <a:rPr lang="en-US" dirty="0" err="1" smtClean="0"/>
              <a:t>PySpark</a:t>
            </a:r>
            <a:r>
              <a:rPr lang="en-US" dirty="0" smtClean="0"/>
              <a:t>, and achieved good scaling.</a:t>
            </a:r>
          </a:p>
          <a:p>
            <a:r>
              <a:rPr lang="en-US" dirty="0" smtClean="0"/>
              <a:t>At AMS Austin? Bobby Jackson will be giving a talk Monday morning in the Python Symposium.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we do it at scale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0" y="1168748"/>
            <a:ext cx="4722513" cy="2990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066" y="4224835"/>
            <a:ext cx="3111500" cy="2075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956" y="5791200"/>
            <a:ext cx="2115133" cy="5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Working with MCS’ made me want to return to isolated convection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three: The future (in Texas?)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1" y="1699995"/>
            <a:ext cx="3886200" cy="4422776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ACPC- </a:t>
            </a:r>
            <a:r>
              <a:rPr lang="en-US" b="1" smtClean="0"/>
              <a:t>Aerosols, Clouds, Precipitation and Climate </a:t>
            </a:r>
            <a:r>
              <a:rPr lang="en-US" smtClean="0"/>
              <a:t>group of IGAC (NASA, NOAA, NSF) is interested (as are we all) the role aerosols play in convective invigoration and precipitation production.</a:t>
            </a:r>
          </a:p>
          <a:p>
            <a:r>
              <a:rPr lang="en-US" smtClean="0"/>
              <a:t>Houston has been suggested as a good site for a field study as, in on-shore flow conditions storm transition from a region where the aerosols are natural (oceanic) to anthropogenic in the Houston metroplex </a:t>
            </a:r>
          </a:p>
          <a:p>
            <a:endParaRPr lang="en-US" dirty="0"/>
          </a:p>
        </p:txBody>
      </p:sp>
      <p:pic>
        <p:nvPicPr>
          <p:cNvPr id="8" name="Picture 7" descr="C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3400" y="4001222"/>
            <a:ext cx="4473731" cy="24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496300"/>
            <a:ext cx="3487950" cy="23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7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Houston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37" t="4005"/>
          <a:stretch/>
        </p:blipFill>
        <p:spPr>
          <a:xfrm>
            <a:off x="2342147" y="689112"/>
            <a:ext cx="6360694" cy="557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ge result for collis   cloud seeding B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32084"/>
            <a:ext cx="4495800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382126" cy="828948"/>
          </a:xfrm>
        </p:spPr>
        <p:txBody>
          <a:bodyPr/>
          <a:lstStyle/>
          <a:p>
            <a:r>
              <a:rPr lang="en-US" dirty="0" smtClean="0"/>
              <a:t>Some fundamental science questions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When a storm transitions from a ”pristine” to a “polluted” </a:t>
            </a:r>
            <a:r>
              <a:rPr lang="en-US" dirty="0" err="1" smtClean="0"/>
              <a:t>airmass</a:t>
            </a:r>
            <a:r>
              <a:rPr lang="en-US" dirty="0" smtClean="0"/>
              <a:t> the CCN concentrations </a:t>
            </a:r>
            <a:r>
              <a:rPr lang="en-US" dirty="0"/>
              <a:t>and </a:t>
            </a:r>
            <a:r>
              <a:rPr lang="en-US" dirty="0" err="1" smtClean="0"/>
              <a:t>hygroscopicity</a:t>
            </a:r>
            <a:r>
              <a:rPr lang="en-US" dirty="0" smtClean="0"/>
              <a:t> changes.  </a:t>
            </a:r>
          </a:p>
          <a:p>
            <a:r>
              <a:rPr lang="en-US" dirty="0" smtClean="0"/>
              <a:t>This in turn should have an impact on microphysics, especially when there is an abundance of CCN. </a:t>
            </a:r>
          </a:p>
          <a:p>
            <a:r>
              <a:rPr lang="en-US" dirty="0" smtClean="0"/>
              <a:t>Rapid generation of CLWC/RWC increases latent heating and parcels. Vertical velocity also is a control on microphysics.</a:t>
            </a:r>
          </a:p>
          <a:p>
            <a:r>
              <a:rPr lang="en-US" dirty="0" smtClean="0"/>
              <a:t>This is not new.. Fundamental idea behind cloud seeding</a:t>
            </a:r>
          </a:p>
          <a:p>
            <a:r>
              <a:rPr lang="en-US" dirty="0" smtClean="0"/>
              <a:t>But.. Chicken and egg.. What leads what lags?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168748"/>
            <a:ext cx="4114800" cy="499715"/>
          </a:xfrm>
        </p:spPr>
        <p:txBody>
          <a:bodyPr/>
          <a:lstStyle/>
          <a:p>
            <a:r>
              <a:rPr lang="en-US" dirty="0" smtClean="0"/>
              <a:t>That we do not yet have the data to answer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382126" cy="828948"/>
          </a:xfrm>
        </p:spPr>
        <p:txBody>
          <a:bodyPr/>
          <a:lstStyle/>
          <a:p>
            <a:r>
              <a:rPr lang="en-US" dirty="0" smtClean="0"/>
              <a:t>Some fundamental science questions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Radar </a:t>
            </a:r>
            <a:r>
              <a:rPr lang="en-US" dirty="0" err="1" smtClean="0"/>
              <a:t>revist</a:t>
            </a:r>
            <a:r>
              <a:rPr lang="en-US" dirty="0" smtClean="0"/>
              <a:t> time in a “Standard mode” is ~10 minutes.</a:t>
            </a:r>
          </a:p>
          <a:p>
            <a:r>
              <a:rPr lang="en-US" b="1" dirty="0" smtClean="0"/>
              <a:t>What is the response time of microphysics to dynamics and dynamics to microphysics?</a:t>
            </a:r>
          </a:p>
          <a:p>
            <a:r>
              <a:rPr lang="en-US" dirty="0" smtClean="0"/>
              <a:t>How do we even ensure that an updraft at T2 is the same as what we saw at T1 (</a:t>
            </a:r>
            <a:r>
              <a:rPr lang="en-US" dirty="0" err="1" smtClean="0"/>
              <a:t>Lagrangian</a:t>
            </a:r>
            <a:r>
              <a:rPr lang="en-US" dirty="0" smtClean="0"/>
              <a:t> versus “snapshot”).</a:t>
            </a:r>
          </a:p>
          <a:p>
            <a:r>
              <a:rPr lang="en-US" dirty="0" smtClean="0"/>
              <a:t>To study these interactions we need rapid revisiting of the same (in a </a:t>
            </a:r>
            <a:r>
              <a:rPr lang="en-US" dirty="0" err="1" smtClean="0"/>
              <a:t>Lagrangian</a:t>
            </a:r>
            <a:r>
              <a:rPr lang="en-US" dirty="0" smtClean="0"/>
              <a:t> sense) volume faster than the process time. Basic math from fall speeds points to need </a:t>
            </a:r>
            <a:r>
              <a:rPr lang="en-US" smtClean="0"/>
              <a:t>to revisit ~1 min.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168748"/>
            <a:ext cx="4114800" cy="499715"/>
          </a:xfrm>
        </p:spPr>
        <p:txBody>
          <a:bodyPr/>
          <a:lstStyle/>
          <a:p>
            <a:r>
              <a:rPr lang="en-US" dirty="0" smtClean="0"/>
              <a:t>That we do not yet have the data to answer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5441" y="5825592"/>
            <a:ext cx="3964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n-lt"/>
              </a:rPr>
              <a:t>20-s RHI (top) and synthetic RHI from</a:t>
            </a:r>
          </a:p>
          <a:p>
            <a:pPr algn="r"/>
            <a:r>
              <a:rPr lang="en-US" sz="1200" dirty="0" smtClean="0">
                <a:latin typeface="+mn-lt"/>
              </a:rPr>
              <a:t>standard 6-min C-SAPR volumetric scan (bottom)</a:t>
            </a:r>
          </a:p>
          <a:p>
            <a:pPr algn="r"/>
            <a:r>
              <a:rPr lang="en-US" sz="1200" dirty="0" smtClean="0">
                <a:latin typeface="+mn-lt"/>
              </a:rPr>
              <a:t>of the same convective cell near Manus.</a:t>
            </a:r>
          </a:p>
          <a:p>
            <a:pPr algn="r"/>
            <a:r>
              <a:rPr lang="en-US" sz="1200" i="1" dirty="0" smtClean="0">
                <a:latin typeface="+mn-lt"/>
              </a:rPr>
              <a:t>Source:  Adam </a:t>
            </a:r>
            <a:r>
              <a:rPr lang="en-US" sz="1200" i="1" dirty="0" err="1" smtClean="0">
                <a:latin typeface="+mn-lt"/>
              </a:rPr>
              <a:t>Varble</a:t>
            </a:r>
            <a:r>
              <a:rPr lang="en-US" sz="1200" i="1" dirty="0" smtClean="0">
                <a:latin typeface="+mn-lt"/>
              </a:rPr>
              <a:t>/Univ. of Utah</a:t>
            </a:r>
            <a:endParaRPr lang="en-US" sz="1200" i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27" y="393285"/>
            <a:ext cx="3069621" cy="54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173" y="1418604"/>
            <a:ext cx="4966527" cy="3724895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With an all important overture.. Well.. Two overtures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This presentation will give you an idea of the work our research team is up to at Argonne.</a:t>
            </a:r>
          </a:p>
          <a:p>
            <a:r>
              <a:rPr lang="en-US" dirty="0" smtClean="0"/>
              <a:t>We have diversified interests and are funded from a variety of sources. </a:t>
            </a:r>
            <a:endParaRPr lang="en-US" dirty="0"/>
          </a:p>
          <a:p>
            <a:r>
              <a:rPr lang="en-US" dirty="0" smtClean="0"/>
              <a:t>But we have several unifying themes: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Open Data</a:t>
            </a:r>
          </a:p>
          <a:p>
            <a:pPr lvl="1"/>
            <a:r>
              <a:rPr lang="en-US" dirty="0" smtClean="0"/>
              <a:t>Getting past the case study (there is nothing wrong with the case study)</a:t>
            </a:r>
          </a:p>
          <a:p>
            <a:pPr lvl="1"/>
            <a:r>
              <a:rPr lang="en-US" dirty="0" smtClean="0"/>
              <a:t>Being at DoE we have access to some nice toys! 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Talk in three parts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372901" cy="444500"/>
          </a:xfrm>
        </p:spPr>
        <p:txBody>
          <a:bodyPr/>
          <a:lstStyle/>
          <a:p>
            <a:r>
              <a:rPr lang="en-US" dirty="0" smtClean="0"/>
              <a:t>Past work from Oklahoma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" y="638448"/>
            <a:ext cx="784860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5100" y="6005625"/>
            <a:ext cx="89789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100" dirty="0"/>
              <a:t>van Lier-</a:t>
            </a:r>
            <a:r>
              <a:rPr lang="en-US" altLang="en-US" sz="1100" dirty="0" err="1"/>
              <a:t>Walqui</a:t>
            </a:r>
            <a:r>
              <a:rPr lang="en-US" altLang="en-US" sz="1100" dirty="0"/>
              <a:t>, M., </a:t>
            </a:r>
            <a:r>
              <a:rPr lang="en-US" altLang="en-US" sz="1100" dirty="0" err="1"/>
              <a:t>Fridlind</a:t>
            </a:r>
            <a:r>
              <a:rPr lang="en-US" altLang="en-US" sz="1100" dirty="0"/>
              <a:t>, A.M., Ackerman, A.S., Collis, S., </a:t>
            </a:r>
            <a:r>
              <a:rPr lang="en-US" altLang="en-US" sz="1100" dirty="0" err="1"/>
              <a:t>Helmus</a:t>
            </a:r>
            <a:r>
              <a:rPr lang="en-US" altLang="en-US" sz="1100" dirty="0"/>
              <a:t>, J., </a:t>
            </a:r>
            <a:r>
              <a:rPr lang="en-US" altLang="en-US" sz="1100" dirty="0" err="1"/>
              <a:t>MacGorman</a:t>
            </a:r>
            <a:r>
              <a:rPr lang="en-US" altLang="en-US" sz="1100" dirty="0"/>
              <a:t>, D.R., North, K., </a:t>
            </a:r>
            <a:r>
              <a:rPr lang="en-US" altLang="en-US" sz="1100" dirty="0" err="1"/>
              <a:t>Kollias</a:t>
            </a:r>
            <a:r>
              <a:rPr lang="en-US" altLang="en-US" sz="1100" dirty="0"/>
              <a:t>, P., </a:t>
            </a:r>
            <a:r>
              <a:rPr lang="en-US" altLang="en-US" sz="1100" dirty="0" err="1"/>
              <a:t>Posselt</a:t>
            </a:r>
            <a:r>
              <a:rPr lang="en-US" altLang="en-US" sz="1100" dirty="0"/>
              <a:t>, D.J., 2015. On </a:t>
            </a:r>
            <a:r>
              <a:rPr lang="en-US" altLang="en-US" sz="1100" dirty="0" err="1"/>
              <a:t>Polarimetric</a:t>
            </a:r>
            <a:r>
              <a:rPr lang="en-US" altLang="en-US" sz="1100" dirty="0"/>
              <a:t> Radar Signatures of Deep Convection for Model Evaluation: Columns of Specific Differential Phase Observed during MC3E. Mon. </a:t>
            </a:r>
            <a:r>
              <a:rPr lang="en-US" altLang="en-US" sz="1100" dirty="0" err="1"/>
              <a:t>Wea</a:t>
            </a:r>
            <a:r>
              <a:rPr lang="en-US" altLang="en-US" sz="1100" dirty="0"/>
              <a:t>. Rev. 144, 737–758. doi:10.1175/MWR-D-15-0100.1</a:t>
            </a: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103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Houston ARM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Could we propose to ARM to deploy, along with the rest of the ARM mobile facility, the C-SAPR2 deployable Dual-Pol research radar?</a:t>
            </a:r>
          </a:p>
          <a:p>
            <a:r>
              <a:rPr lang="en-US" dirty="0" smtClean="0"/>
              <a:t>And can we ask to receive engineering support to adaptively follow storm cells based on what is seen on the radar or nearby NEXRAD KHGX? </a:t>
            </a:r>
          </a:p>
          <a:p>
            <a:r>
              <a:rPr lang="en-US" dirty="0" smtClean="0"/>
              <a:t>Before we do any planning or theorizing on how we would operate we first need to understand Houston convection.</a:t>
            </a:r>
          </a:p>
          <a:p>
            <a:r>
              <a:rPr lang="en-US" dirty="0" smtClean="0"/>
              <a:t>When (seasonally) are we most likely to get nice isolated cells?</a:t>
            </a:r>
          </a:p>
          <a:p>
            <a:r>
              <a:rPr lang="en-US" dirty="0" smtClean="0"/>
              <a:t>What is the behavior of these cells?</a:t>
            </a:r>
          </a:p>
          <a:p>
            <a:pPr lvl="1"/>
            <a:r>
              <a:rPr lang="en-US" dirty="0" smtClean="0"/>
              <a:t>Life cycle</a:t>
            </a:r>
          </a:p>
          <a:p>
            <a:pPr lvl="1"/>
            <a:r>
              <a:rPr lang="en-US" dirty="0" smtClean="0"/>
              <a:t>Formation points</a:t>
            </a:r>
          </a:p>
          <a:p>
            <a:pPr lvl="1"/>
            <a:r>
              <a:rPr lang="en-US" dirty="0" smtClean="0"/>
              <a:t>Dissipation 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Adaptively follow storms using a science radar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7944" y="1733625"/>
            <a:ext cx="3430140" cy="4006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5390" y="1733625"/>
            <a:ext cx="290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courtesy ARM Flickr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298" y="-519154"/>
            <a:ext cx="5998697" cy="4798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925" y="3795643"/>
            <a:ext cx="5135891" cy="30623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22776" y="3910472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openradar</a:t>
            </a:r>
            <a:r>
              <a:rPr lang="en-US" dirty="0"/>
              <a:t>/TINT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155188"/>
            <a:ext cx="1587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</a:t>
            </a:r>
            <a:r>
              <a:rPr lang="en-US" dirty="0" smtClean="0"/>
              <a:t>NT</a:t>
            </a:r>
          </a:p>
          <a:p>
            <a:r>
              <a:rPr lang="en-US" sz="4000" dirty="0" smtClean="0"/>
              <a:t>I</a:t>
            </a:r>
            <a:r>
              <a:rPr lang="en-US" dirty="0" smtClean="0"/>
              <a:t>s</a:t>
            </a:r>
          </a:p>
          <a:p>
            <a:r>
              <a:rPr lang="en-US" sz="4000" dirty="0" smtClean="0"/>
              <a:t>N</a:t>
            </a:r>
            <a:r>
              <a:rPr lang="en-US" dirty="0" smtClean="0"/>
              <a:t>ot</a:t>
            </a:r>
          </a:p>
          <a:p>
            <a:r>
              <a:rPr lang="en-US" sz="4000" dirty="0" smtClean="0"/>
              <a:t>T</a:t>
            </a:r>
            <a:r>
              <a:rPr lang="en-US" dirty="0" smtClean="0"/>
              <a:t>ITAN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Building 2D PDFs for model evaluation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8372901" cy="4422775"/>
          </a:xfrm>
        </p:spPr>
        <p:txBody>
          <a:bodyPr/>
          <a:lstStyle/>
          <a:p>
            <a:r>
              <a:rPr lang="en-US" dirty="0" smtClean="0"/>
              <a:t>Following on from our work in Oklahoma we know that K</a:t>
            </a:r>
            <a:r>
              <a:rPr lang="en-US" baseline="-25000" dirty="0" smtClean="0"/>
              <a:t>DP</a:t>
            </a:r>
            <a:r>
              <a:rPr lang="en-US" dirty="0" smtClean="0"/>
              <a:t> (reminder: Anisotropy of RWC) lofted volume is a good proxy for updraft strength. </a:t>
            </a:r>
          </a:p>
          <a:p>
            <a:r>
              <a:rPr lang="en-US" dirty="0" smtClean="0"/>
              <a:t>So now with 3 years of data can we see any good statistical behavior.</a:t>
            </a:r>
          </a:p>
          <a:p>
            <a:r>
              <a:rPr lang="en-US" dirty="0" smtClean="0"/>
              <a:t>We see nice relationship between K</a:t>
            </a:r>
            <a:r>
              <a:rPr lang="en-US" baseline="-25000" dirty="0" smtClean="0"/>
              <a:t>DP</a:t>
            </a:r>
            <a:r>
              <a:rPr lang="en-US" dirty="0" smtClean="0"/>
              <a:t> and storm size.. Early results (reported at AMS Radar).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years of NEXRAD dual pol  data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485021"/>
            <a:ext cx="8953500" cy="31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many cells do we see in three </a:t>
            </a:r>
          </a:p>
          <a:p>
            <a:r>
              <a:rPr lang="en-US" dirty="0" smtClean="0"/>
              <a:t>years.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5122" y="2222670"/>
            <a:ext cx="4023360" cy="4422775"/>
          </a:xfrm>
        </p:spPr>
        <p:txBody>
          <a:bodyPr/>
          <a:lstStyle/>
          <a:p>
            <a:r>
              <a:rPr lang="en-US" dirty="0" smtClean="0"/>
              <a:t>What is the best time to deploy to Houston?</a:t>
            </a:r>
          </a:p>
          <a:p>
            <a:r>
              <a:rPr lang="en-US" dirty="0" smtClean="0"/>
              <a:t>If we want to look at full cell lifecycle what is the required range? </a:t>
            </a:r>
          </a:p>
          <a:p>
            <a:r>
              <a:rPr lang="en-US" dirty="0" smtClean="0"/>
              <a:t>Where do cells initiate? How uniforms are cell tracks?</a:t>
            </a:r>
          </a:p>
          <a:p>
            <a:r>
              <a:rPr lang="en-US" dirty="0" smtClean="0"/>
              <a:t>Not only are cell tracks a great way to answer this they reduce a 10TB data set to less than a GB.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5549" y="372695"/>
            <a:ext cx="8372901" cy="828948"/>
          </a:xfrm>
        </p:spPr>
        <p:txBody>
          <a:bodyPr/>
          <a:lstStyle/>
          <a:p>
            <a:r>
              <a:rPr lang="en-US" dirty="0" smtClean="0"/>
              <a:t>The storm cell database </a:t>
            </a:r>
            <a:br>
              <a:rPr lang="en-US" dirty="0" smtClean="0"/>
            </a:br>
            <a:r>
              <a:rPr lang="en-US" dirty="0" smtClean="0"/>
              <a:t>as a tool to design an</a:t>
            </a:r>
            <a:br>
              <a:rPr lang="en-US" dirty="0" smtClean="0"/>
            </a:br>
            <a:r>
              <a:rPr lang="en-US" dirty="0" smtClean="0"/>
              <a:t> experiment.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056" y="3589807"/>
            <a:ext cx="4478944" cy="2993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9" y="931112"/>
            <a:ext cx="3988043" cy="2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many cells do we see in three </a:t>
            </a:r>
          </a:p>
          <a:p>
            <a:r>
              <a:rPr lang="en-US" dirty="0" smtClean="0"/>
              <a:t>years.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5122" y="2222670"/>
            <a:ext cx="4023360" cy="4422775"/>
          </a:xfrm>
        </p:spPr>
        <p:txBody>
          <a:bodyPr/>
          <a:lstStyle/>
          <a:p>
            <a:r>
              <a:rPr lang="en-US" dirty="0" smtClean="0"/>
              <a:t>What is the best time to deploy to Houston?</a:t>
            </a:r>
          </a:p>
          <a:p>
            <a:r>
              <a:rPr lang="en-US" dirty="0" smtClean="0"/>
              <a:t>If we want to look at full cell lifecycle what is the required range? </a:t>
            </a:r>
          </a:p>
          <a:p>
            <a:r>
              <a:rPr lang="en-US" dirty="0" smtClean="0"/>
              <a:t>Where do cells initiate? How uniforms are cell tracks?</a:t>
            </a:r>
          </a:p>
          <a:p>
            <a:r>
              <a:rPr lang="en-US" dirty="0" smtClean="0"/>
              <a:t>Not only are cell tracks a great way to answer this they reduce a 10TB data set to less than a GB.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5549" y="372695"/>
            <a:ext cx="8372901" cy="828948"/>
          </a:xfrm>
        </p:spPr>
        <p:txBody>
          <a:bodyPr/>
          <a:lstStyle/>
          <a:p>
            <a:r>
              <a:rPr lang="en-US" dirty="0" smtClean="0"/>
              <a:t>The storm cell database </a:t>
            </a:r>
            <a:br>
              <a:rPr lang="en-US" dirty="0" smtClean="0"/>
            </a:br>
            <a:r>
              <a:rPr lang="en-US" dirty="0" smtClean="0"/>
              <a:t>as a tool to design an</a:t>
            </a:r>
            <a:br>
              <a:rPr lang="en-US" dirty="0" smtClean="0"/>
            </a:br>
            <a:r>
              <a:rPr lang="en-US" dirty="0" smtClean="0"/>
              <a:t> experiment.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16869"/>
            <a:ext cx="4572000" cy="292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37869"/>
            <a:ext cx="4572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Chipping away at the problem. But only once.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4878371" cy="4422775"/>
          </a:xfrm>
        </p:spPr>
        <p:txBody>
          <a:bodyPr/>
          <a:lstStyle/>
          <a:p>
            <a:r>
              <a:rPr lang="en-US" dirty="0" smtClean="0"/>
              <a:t>All science is incremental. </a:t>
            </a:r>
          </a:p>
          <a:p>
            <a:r>
              <a:rPr lang="en-US" dirty="0" smtClean="0"/>
              <a:t>Every now and then those increments add up to something amazing but the final press release is the destination not the journey.</a:t>
            </a:r>
          </a:p>
          <a:p>
            <a:r>
              <a:rPr lang="en-US" dirty="0" smtClean="0"/>
              <a:t>Open data and open source software means quicker uptake of previous research results. Papers are very hard to reproduce. </a:t>
            </a:r>
          </a:p>
          <a:p>
            <a:r>
              <a:rPr lang="en-US" dirty="0" smtClean="0"/>
              <a:t>Our team works on problems using a mix of old and new data. We specialize in bringing HPC to the problem.</a:t>
            </a:r>
          </a:p>
          <a:p>
            <a:r>
              <a:rPr lang="en-US" dirty="0" smtClean="0"/>
              <a:t>Always looking to collaborate. Especially interested in training the next generation of scientists to be open (and use </a:t>
            </a:r>
            <a:r>
              <a:rPr lang="en-US" dirty="0" err="1" smtClean="0"/>
              <a:t>Py</a:t>
            </a:r>
            <a:r>
              <a:rPr lang="en-US" dirty="0" smtClean="0"/>
              <a:t>-ART!)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should you take away?</a:t>
            </a:r>
            <a:endParaRPr lang="en-US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6988" y="1942707"/>
            <a:ext cx="3313113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02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5146556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x-none" sz="1100" dirty="0">
                <a:solidFill>
                  <a:schemeClr val="bg1"/>
                </a:solidFill>
              </a:rPr>
              <a:t>This </a:t>
            </a:r>
            <a:r>
              <a:rPr lang="en-US" altLang="x-none" sz="1100" dirty="0" smtClean="0">
                <a:solidFill>
                  <a:schemeClr val="bg1"/>
                </a:solidFill>
              </a:rPr>
              <a:t>presentation has </a:t>
            </a:r>
            <a:r>
              <a:rPr lang="en-US" altLang="x-none" sz="1100" dirty="0">
                <a:solidFill>
                  <a:schemeClr val="bg1"/>
                </a:solidFill>
              </a:rPr>
              <a:t>been created by </a:t>
            </a:r>
            <a:r>
              <a:rPr lang="en-US" altLang="x-none" sz="1100" dirty="0" err="1">
                <a:solidFill>
                  <a:schemeClr val="bg1"/>
                </a:solidFill>
              </a:rPr>
              <a:t>UChicago</a:t>
            </a:r>
            <a:r>
              <a:rPr lang="en-US" altLang="x-none" sz="1100" dirty="0">
                <a:solidFill>
                  <a:schemeClr val="bg1"/>
                </a:solidFill>
              </a:rPr>
              <a:t> Argonne, LLC, Operator of Argonne National Laboratory (</a:t>
            </a:r>
            <a:r>
              <a:rPr lang="ja-JP" altLang="en-US" sz="1100" dirty="0">
                <a:solidFill>
                  <a:schemeClr val="bg1"/>
                </a:solidFill>
              </a:rPr>
              <a:t>“</a:t>
            </a:r>
            <a:r>
              <a:rPr lang="en-US" altLang="ja-JP" sz="1100" dirty="0">
                <a:solidFill>
                  <a:schemeClr val="bg1"/>
                </a:solidFill>
              </a:rPr>
              <a:t>Argonne</a:t>
            </a:r>
            <a:r>
              <a:rPr lang="ja-JP" altLang="en-US" sz="1100" dirty="0">
                <a:solidFill>
                  <a:schemeClr val="bg1"/>
                </a:solidFill>
              </a:rPr>
              <a:t>”</a:t>
            </a:r>
            <a:r>
              <a:rPr lang="en-US" altLang="ja-JP" sz="1100" dirty="0">
                <a:solidFill>
                  <a:schemeClr val="bg1"/>
                </a:solidFill>
              </a:rPr>
              <a:t>). Argonne, a U.S. Department of Energy Office of Science laboratory, is operated under Contract No. DE-AC02-06CH11357. This research was supported by the Office of Biological and Environmental Research of the U.S. Department of Energy as part of the Atmospheric Radiation Measurement Climate Research Facility.</a:t>
            </a:r>
            <a:endParaRPr lang="en-US" altLang="x-none" sz="11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67255"/>
            <a:ext cx="2514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698" y="267254"/>
            <a:ext cx="27175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626" y="267254"/>
            <a:ext cx="25146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arcus van Lier-Walqui's Profile Photo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>
            <a:fillRect/>
          </a:stretch>
        </p:blipFill>
        <p:spPr bwMode="auto">
          <a:xfrm>
            <a:off x="317500" y="2302944"/>
            <a:ext cx="1651000" cy="218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" y="2302944"/>
            <a:ext cx="2527574" cy="2219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6" y="2291829"/>
            <a:ext cx="1976173" cy="21930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125" y="2291829"/>
            <a:ext cx="1611657" cy="21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0316"/>
            <a:ext cx="8372901" cy="430486"/>
          </a:xfrm>
        </p:spPr>
        <p:txBody>
          <a:bodyPr/>
          <a:lstStyle/>
          <a:p>
            <a:r>
              <a:rPr lang="en-US" dirty="0" err="1" smtClean="0"/>
              <a:t>Polarimetric</a:t>
            </a:r>
            <a:r>
              <a:rPr lang="en-US" dirty="0" smtClean="0"/>
              <a:t> Radar </a:t>
            </a:r>
            <a:r>
              <a:rPr lang="en-US" dirty="0" smtClean="0"/>
              <a:t>crash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75310"/>
            <a:ext cx="4038600" cy="4525963"/>
          </a:xfrm>
        </p:spPr>
        <p:txBody>
          <a:bodyPr/>
          <a:lstStyle/>
          <a:p>
            <a:r>
              <a:rPr lang="en-US" dirty="0" smtClean="0"/>
              <a:t>A typical coherent radar transmits pulses of radiation with the electric field polarized aligned with the horizon, this is horizontal polarized radar.</a:t>
            </a:r>
          </a:p>
          <a:p>
            <a:r>
              <a:rPr lang="en-US" dirty="0" err="1" smtClean="0"/>
              <a:t>Polarimetric</a:t>
            </a:r>
            <a:r>
              <a:rPr lang="en-US" dirty="0" smtClean="0"/>
              <a:t> radar, or dual polarized radar transmits both vertically and horizontally aligned as well as receiving both polarizations.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650" y="990599"/>
            <a:ext cx="4343400" cy="4525963"/>
          </a:xfrm>
        </p:spPr>
        <p:txBody>
          <a:bodyPr/>
          <a:lstStyle/>
          <a:p>
            <a:r>
              <a:rPr lang="en-US" dirty="0" smtClean="0"/>
              <a:t>In addition to single </a:t>
            </a:r>
            <a:r>
              <a:rPr lang="en-US" dirty="0" err="1" smtClean="0"/>
              <a:t>pol</a:t>
            </a:r>
            <a:r>
              <a:rPr lang="en-US" dirty="0" smtClean="0"/>
              <a:t> measurements of reflectivity (                 ) radial velocity and spectrum width </a:t>
            </a:r>
            <a:r>
              <a:rPr lang="en-US" dirty="0" err="1" smtClean="0"/>
              <a:t>polarimetric</a:t>
            </a:r>
            <a:r>
              <a:rPr lang="en-US" dirty="0" smtClean="0"/>
              <a:t> radars return:</a:t>
            </a:r>
          </a:p>
          <a:p>
            <a:pPr lvl="1"/>
            <a:r>
              <a:rPr lang="en-US" dirty="0" smtClean="0"/>
              <a:t>Differential reflectivity (aka ZDR) which is the ratio between the horizontal and vertical returns, this is a measure of the </a:t>
            </a:r>
            <a:r>
              <a:rPr lang="en-US" dirty="0" err="1" smtClean="0"/>
              <a:t>oblateness</a:t>
            </a:r>
            <a:r>
              <a:rPr lang="en-US" dirty="0" smtClean="0"/>
              <a:t> of drops which are squished as they fall.. ~ D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dirty="0" smtClean="0"/>
              <a:t>Differential propagation phase (aka </a:t>
            </a:r>
            <a:r>
              <a:rPr lang="en-US" dirty="0" err="1" smtClean="0"/>
              <a:t>PhiDP</a:t>
            </a:r>
            <a:r>
              <a:rPr lang="en-US" dirty="0" smtClean="0"/>
              <a:t>), this is the difference in phase between the horizontal and vertical return and the specific differential phase (aka KDP) which is the radial differential of </a:t>
            </a:r>
            <a:r>
              <a:rPr lang="en-US" dirty="0" err="1" smtClean="0"/>
              <a:t>PhiDP</a:t>
            </a:r>
            <a:r>
              <a:rPr lang="en-US" dirty="0" smtClean="0"/>
              <a:t>. The relation between </a:t>
            </a:r>
            <a:r>
              <a:rPr lang="en-US" dirty="0" err="1" smtClean="0"/>
              <a:t>Kdp</a:t>
            </a:r>
            <a:r>
              <a:rPr lang="en-US" dirty="0" smtClean="0"/>
              <a:t> and the DSD is complex however can be approximated to the 4.24th moment in heavy rain and the 5.6th moment in light precipitation (</a:t>
            </a:r>
            <a:r>
              <a:rPr lang="en-US" dirty="0" err="1" smtClean="0"/>
              <a:t>Zrnić</a:t>
            </a:r>
            <a:r>
              <a:rPr lang="en-US" dirty="0" smtClean="0"/>
              <a:t> and </a:t>
            </a:r>
            <a:r>
              <a:rPr lang="en-US" dirty="0" err="1" smtClean="0"/>
              <a:t>Ryzhkov</a:t>
            </a:r>
            <a:r>
              <a:rPr lang="en-US" dirty="0" smtClean="0"/>
              <a:t> 1996). </a:t>
            </a:r>
          </a:p>
          <a:p>
            <a:pPr lvl="1"/>
            <a:r>
              <a:rPr lang="en-US" dirty="0" smtClean="0"/>
              <a:t>Correlation </a:t>
            </a:r>
            <a:r>
              <a:rPr lang="en-US" dirty="0" err="1" smtClean="0"/>
              <a:t>coefficent</a:t>
            </a:r>
            <a:r>
              <a:rPr lang="en-US" dirty="0" smtClean="0"/>
              <a:t> (</a:t>
            </a:r>
            <a:r>
              <a:rPr lang="en-US" dirty="0" err="1" smtClean="0"/>
              <a:t>RhoHV</a:t>
            </a:r>
            <a:r>
              <a:rPr lang="en-US" dirty="0" smtClean="0"/>
              <a:t>), correlation between </a:t>
            </a:r>
            <a:r>
              <a:rPr lang="en-US" dirty="0" err="1" smtClean="0"/>
              <a:t>pols</a:t>
            </a:r>
            <a:r>
              <a:rPr lang="en-US" dirty="0" smtClean="0"/>
              <a:t>.. 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893412"/>
              </p:ext>
            </p:extLst>
          </p:nvPr>
        </p:nvGraphicFramePr>
        <p:xfrm>
          <a:off x="6007100" y="1298054"/>
          <a:ext cx="952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3" imgW="952500" imgH="292100" progId="Equation.DSMT4">
                  <p:embed/>
                </p:oleObj>
              </mc:Choice>
              <mc:Fallback>
                <p:oleObj name="Equation" r:id="rId3" imgW="9525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298054"/>
                        <a:ext cx="9525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dualpo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581400"/>
            <a:ext cx="454510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CAWCR Seminar, April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Z_ZDR_9.1degcp2_ppi_200811160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3048000"/>
          </a:xfrm>
          <a:prstGeom prst="rect">
            <a:avLst/>
          </a:prstGeom>
        </p:spPr>
      </p:pic>
      <p:pic>
        <p:nvPicPr>
          <p:cNvPr id="8" name="Picture 7" descr="VEL_rhv_9.1degcp2_ppi_2008111606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CAWCR Seminar, April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Z_ZDR_9.1degcp2_ppi_200811160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3047999"/>
          </a:xfrm>
          <a:prstGeom prst="rect">
            <a:avLst/>
          </a:prstGeom>
        </p:spPr>
      </p:pic>
      <p:pic>
        <p:nvPicPr>
          <p:cNvPr id="8" name="Picture 7" descr="VEL_rhv_9.1degcp2_ppi_2008111606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87034D8C-3CB4-402A-BC46-2AB14C0FE90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3897" y="0"/>
            <a:ext cx="5292758" cy="1201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208" y="1274145"/>
            <a:ext cx="7128136" cy="53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Not just a tool.. The way we do business.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Py</a:t>
            </a:r>
            <a:r>
              <a:rPr lang="en-US" dirty="0"/>
              <a:t>-ART is an open source community package that uses Python as its top level language designed for interacting with weather radar data. </a:t>
            </a:r>
          </a:p>
          <a:p>
            <a:r>
              <a:rPr lang="en-US" dirty="0"/>
              <a:t>Put simply </a:t>
            </a:r>
            <a:r>
              <a:rPr lang="en-US" dirty="0" err="1"/>
              <a:t>Py</a:t>
            </a:r>
            <a:r>
              <a:rPr lang="en-US" dirty="0"/>
              <a:t>-ART is a way of representing gated data in the Python programming language. </a:t>
            </a:r>
          </a:p>
          <a:p>
            <a:r>
              <a:rPr lang="en-US" dirty="0"/>
              <a:t>The Scientific Python community is huge with some deep pocketed backers. </a:t>
            </a:r>
            <a:r>
              <a:rPr lang="en-US" dirty="0" err="1"/>
              <a:t>Py</a:t>
            </a:r>
            <a:r>
              <a:rPr lang="en-US" dirty="0"/>
              <a:t>-ART helps us bring this to the Radar community. </a:t>
            </a:r>
          </a:p>
          <a:p>
            <a:r>
              <a:rPr lang="en-US" dirty="0"/>
              <a:t>17 Articles/Theses so far.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Python ARM Radar Toolkit	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2449725"/>
            <a:ext cx="3912018" cy="32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Using a 15 year data set to build the next generation climate model.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Convective processes are highly parameterized in models designed to be run on climate time scales.</a:t>
            </a:r>
          </a:p>
          <a:p>
            <a:r>
              <a:rPr lang="en-US" dirty="0" smtClean="0"/>
              <a:t>There have been many iterations of deep convective schemes. Microphysics is gradually being introduced (yes.. Many schemes in CMIP5 did not have microphysics in some areas).</a:t>
            </a:r>
          </a:p>
          <a:p>
            <a:r>
              <a:rPr lang="en-US" dirty="0" smtClean="0"/>
              <a:t>Arakawa pushed the science forward by using convection permitting models to guide scheme development. </a:t>
            </a:r>
          </a:p>
          <a:p>
            <a:r>
              <a:rPr lang="en-US" dirty="0" smtClean="0"/>
              <a:t>But we are finding more and more that the finer we go the more problems we find.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History as prolog.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560" y="1699995"/>
            <a:ext cx="4597400" cy="2819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3650" y="473623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Myers, T.A. and J.R. Norris, 2015: </a:t>
            </a:r>
            <a:r>
              <a:rPr lang="en-US" sz="1400" u="sng" dirty="0">
                <a:solidFill>
                  <a:srgbClr val="800000"/>
                </a:solidFill>
                <a:latin typeface="FontAwesome" charset="0"/>
                <a:hlinkClick r:id="rId3"/>
              </a:rPr>
              <a:t>On the Relationships between Subtropical Clouds and Meteorology in Observations and CMIP3 and CMIP5 Models.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r>
              <a:rPr lang="en-US" sz="1400" i="1" dirty="0">
                <a:solidFill>
                  <a:srgbClr val="000000"/>
                </a:solidFill>
                <a:latin typeface="FontAwesome" charset="0"/>
              </a:rPr>
              <a:t>J. Climate,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r>
              <a:rPr lang="en-US" sz="1400" b="1" dirty="0">
                <a:solidFill>
                  <a:srgbClr val="000000"/>
                </a:solidFill>
                <a:latin typeface="FontAwesome" charset="0"/>
              </a:rPr>
              <a:t>28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,2945–2967, </a:t>
            </a:r>
            <a:r>
              <a:rPr lang="en-US" sz="1400" u="sng" dirty="0">
                <a:solidFill>
                  <a:srgbClr val="800000"/>
                </a:solidFill>
                <a:latin typeface="FontAwesome" charset="0"/>
                <a:hlinkClick r:id="rId4"/>
              </a:rPr>
              <a:t>https://doi.org/10.1175/JCLI-D-14-00475.1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lis_community" id="{133EA4A8-AD94-2343-AC29-63CECAD8C117}" vid="{37491724-287A-5149-9004-243CFBDE9A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23376</TotalTime>
  <Words>2387</Words>
  <Application>Microsoft Macintosh PowerPoint</Application>
  <PresentationFormat>On-screen Show (4:3)</PresentationFormat>
  <Paragraphs>216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FontAwesome</vt:lpstr>
      <vt:lpstr>Mangal</vt:lpstr>
      <vt:lpstr>ＭＳ Ｐゴシック</vt:lpstr>
      <vt:lpstr>Arial</vt:lpstr>
      <vt:lpstr>Calibri</vt:lpstr>
      <vt:lpstr>Wingdings</vt:lpstr>
      <vt:lpstr>presentation_4x3</vt:lpstr>
      <vt:lpstr>Microsoft Equation</vt:lpstr>
      <vt:lpstr>Equation</vt:lpstr>
      <vt:lpstr>Radar Science and Code: Building Knowledge Beyond the Case Study</vt:lpstr>
      <vt:lpstr>PowerPoint Presentation</vt:lpstr>
      <vt:lpstr>A Talk in three parts…</vt:lpstr>
      <vt:lpstr>Polarimetric Radar crash course</vt:lpstr>
      <vt:lpstr>Why Bother?</vt:lpstr>
      <vt:lpstr>Why Bother?</vt:lpstr>
      <vt:lpstr>PowerPoint Presentation</vt:lpstr>
      <vt:lpstr>The Python ARM Radar Toolkit </vt:lpstr>
      <vt:lpstr>Part 1: History as prolog.</vt:lpstr>
      <vt:lpstr>Climate Model Development and Validation (CMDV)</vt:lpstr>
      <vt:lpstr>Darwin, Australia</vt:lpstr>
      <vt:lpstr>The C-Band dual Polarimetric Radar</vt:lpstr>
      <vt:lpstr>Processing and  adding value</vt:lpstr>
      <vt:lpstr>PowerPoint Presentation</vt:lpstr>
      <vt:lpstr>Two radars are  better than one!</vt:lpstr>
      <vt:lpstr>40,000 Multi Doppler retrievals…</vt:lpstr>
      <vt:lpstr>Part Two: The present</vt:lpstr>
      <vt:lpstr>Adding value</vt:lpstr>
      <vt:lpstr>Texture calculation using circular statistics</vt:lpstr>
      <vt:lpstr>PowerPoint Presentation</vt:lpstr>
      <vt:lpstr>PowerPoint Presentation</vt:lpstr>
      <vt:lpstr>PowerPoint Presentation</vt:lpstr>
      <vt:lpstr>Enter texture</vt:lpstr>
      <vt:lpstr>Fuzzy logic based Gate ID</vt:lpstr>
      <vt:lpstr>And we do it at scale…</vt:lpstr>
      <vt:lpstr>Part three: The future (in Texas?)</vt:lpstr>
      <vt:lpstr>Houston</vt:lpstr>
      <vt:lpstr>Some fundamental science questions…</vt:lpstr>
      <vt:lpstr>Some fundamental science questions…</vt:lpstr>
      <vt:lpstr>Past work from Oklahoma</vt:lpstr>
      <vt:lpstr>Houston ARM deployment</vt:lpstr>
      <vt:lpstr>PowerPoint Presentation</vt:lpstr>
      <vt:lpstr>Three years of NEXRAD dual pol  data</vt:lpstr>
      <vt:lpstr>The storm cell database  as a tool to design an  experiment. </vt:lpstr>
      <vt:lpstr>The storm cell database  as a tool to design an  experiment. </vt:lpstr>
      <vt:lpstr>So what should you take away?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Collis, Scott M.</cp:lastModifiedBy>
  <cp:revision>114</cp:revision>
  <cp:lastPrinted>2015-09-08T15:35:42Z</cp:lastPrinted>
  <dcterms:created xsi:type="dcterms:W3CDTF">2015-11-17T23:08:18Z</dcterms:created>
  <dcterms:modified xsi:type="dcterms:W3CDTF">2017-11-02T14:28:02Z</dcterms:modified>
</cp:coreProperties>
</file>